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0" d="100"/>
          <a:sy n="90" d="100"/>
        </p:scale>
        <p:origin x="816"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371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4" y="3956068"/>
            <a:ext cx="244554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b="0" i="0" u="none" strike="noStrike" cap="none" dirty="0" err="1">
                <a:solidFill>
                  <a:schemeClr val="tx1"/>
                </a:solidFill>
                <a:latin typeface="Arial" panose="020B0604020202020204"/>
                <a:ea typeface="Arial" panose="020B0604020202020204"/>
                <a:cs typeface="Arial" panose="020B0604020202020204"/>
                <a:sym typeface="Arial" panose="020B0604020202020204"/>
              </a:rPr>
              <a:t>Kanaga</a:t>
            </a:r>
            <a:r>
              <a:rPr lang="en-US" sz="1100" dirty="0">
                <a:solidFill>
                  <a:schemeClr val="tx1"/>
                </a:solidFill>
              </a:rPr>
              <a:t> Reena. F</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 au960221243027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6" y="3627293"/>
            <a:ext cx="1986613" cy="85660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dirty="0">
                <a:solidFill>
                  <a:schemeClr val="tx1"/>
                </a:solidFill>
              </a:rPr>
              <a:t>College Name</a:t>
            </a:r>
            <a:endParaRPr lang="en-US" sz="1200" dirty="0">
              <a:solidFill>
                <a:schemeClr val="tx1"/>
              </a:solidFill>
            </a:endParaRPr>
          </a:p>
          <a:p>
            <a:r>
              <a:rPr lang="en-US" sz="1200" dirty="0">
                <a:solidFill>
                  <a:schemeClr val="tx1"/>
                </a:solidFill>
              </a:rPr>
              <a:t>Arunachala College Of Engineering For Women</a:t>
            </a:r>
            <a:endParaRPr lang="en-US" sz="12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L="0" marR="0" lvl="0" indent="0" rtl="0">
              <a:lnSpc>
                <a:spcPct val="100000"/>
              </a:lnSpc>
              <a:spcBef>
                <a:spcPts val="0"/>
              </a:spcBef>
              <a:spcAft>
                <a:spcPts val="0"/>
              </a:spcAft>
              <a:buNone/>
            </a:pPr>
            <a:endParaRPr lang="en-US" sz="12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4584" y="3845064"/>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0633" y="827457"/>
            <a:ext cx="8473720" cy="31384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endParaRPr lang="en-US" sz="1800" b="1" dirty="0">
              <a:solidFill>
                <a:schemeClr val="tx1"/>
              </a:solidFill>
            </a:endParaRPr>
          </a:p>
        </p:txBody>
      </p:sp>
      <p:cxnSp>
        <p:nvCxnSpPr>
          <p:cNvPr id="2" name="Straight Connector 1"/>
          <p:cNvCxnSpPr/>
          <p:nvPr/>
        </p:nvCxnSpPr>
        <p:spPr>
          <a:xfrm>
            <a:off x="-861238" y="3400003"/>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endParaRPr lang="en-US"/>
          </a:p>
        </p:txBody>
      </p:sp>
      <p:pic>
        <p:nvPicPr>
          <p:cNvPr id="4" name="Picture 3" descr="Screenshot 2024-04-12 193044"/>
          <p:cNvPicPr>
            <a:picLocks noChangeAspect="1"/>
          </p:cNvPicPr>
          <p:nvPr/>
        </p:nvPicPr>
        <p:blipFill>
          <a:blip r:embed="rId1"/>
          <a:stretch>
            <a:fillRect/>
          </a:stretch>
        </p:blipFill>
        <p:spPr>
          <a:xfrm>
            <a:off x="311785" y="1771015"/>
            <a:ext cx="2963545" cy="1601470"/>
          </a:xfrm>
          <a:prstGeom prst="rect">
            <a:avLst/>
          </a:prstGeom>
        </p:spPr>
      </p:pic>
      <p:pic>
        <p:nvPicPr>
          <p:cNvPr id="5" name="Picture 4" descr="Screenshot 2024-04-12 193016"/>
          <p:cNvPicPr>
            <a:picLocks noChangeAspect="1"/>
          </p:cNvPicPr>
          <p:nvPr/>
        </p:nvPicPr>
        <p:blipFill>
          <a:blip r:embed="rId2"/>
          <a:stretch>
            <a:fillRect/>
          </a:stretch>
        </p:blipFill>
        <p:spPr>
          <a:xfrm>
            <a:off x="5820410" y="1605280"/>
            <a:ext cx="3247390" cy="1767205"/>
          </a:xfrm>
          <a:prstGeom prst="rect">
            <a:avLst/>
          </a:prstGeom>
        </p:spPr>
      </p:pic>
      <p:pic>
        <p:nvPicPr>
          <p:cNvPr id="8" name="Picture 7" descr="Screenshot 2024-04-12 195420"/>
          <p:cNvPicPr>
            <a:picLocks noChangeAspect="1"/>
          </p:cNvPicPr>
          <p:nvPr/>
        </p:nvPicPr>
        <p:blipFill>
          <a:blip r:embed="rId3"/>
          <a:stretch>
            <a:fillRect/>
          </a:stretch>
        </p:blipFill>
        <p:spPr>
          <a:xfrm>
            <a:off x="3048000" y="3372485"/>
            <a:ext cx="3048000" cy="1664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descr="Screenshot 2024-04-12 200759"/>
          <p:cNvPicPr>
            <a:picLocks noChangeAspect="1"/>
          </p:cNvPicPr>
          <p:nvPr/>
        </p:nvPicPr>
        <p:blipFill>
          <a:blip r:embed="rId1"/>
          <a:stretch>
            <a:fillRect/>
          </a:stretch>
        </p:blipFill>
        <p:spPr>
          <a:xfrm>
            <a:off x="1638300" y="1180465"/>
            <a:ext cx="5470525" cy="3401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descr="Screenshot 2024-04-12 201140"/>
          <p:cNvPicPr>
            <a:picLocks noChangeAspect="1"/>
          </p:cNvPicPr>
          <p:nvPr/>
        </p:nvPicPr>
        <p:blipFill>
          <a:blip r:embed="rId1"/>
          <a:stretch>
            <a:fillRect/>
          </a:stretch>
        </p:blipFill>
        <p:spPr>
          <a:xfrm>
            <a:off x="1524000" y="1367790"/>
            <a:ext cx="5783580" cy="31515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2024-04-12 201441"/>
          <p:cNvPicPr>
            <a:picLocks noChangeAspect="1"/>
          </p:cNvPicPr>
          <p:nvPr/>
        </p:nvPicPr>
        <p:blipFill>
          <a:blip r:embed="rId1"/>
          <a:stretch>
            <a:fillRect/>
          </a:stretch>
        </p:blipFill>
        <p:spPr>
          <a:xfrm>
            <a:off x="1203960" y="1158240"/>
            <a:ext cx="6186805" cy="3526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2024-04-12 201846"/>
          <p:cNvPicPr>
            <a:picLocks noChangeAspect="1"/>
          </p:cNvPicPr>
          <p:nvPr/>
        </p:nvPicPr>
        <p:blipFill>
          <a:blip r:embed="rId1"/>
          <a:stretch>
            <a:fillRect/>
          </a:stretch>
        </p:blipFill>
        <p:spPr>
          <a:xfrm>
            <a:off x="1539240" y="1333500"/>
            <a:ext cx="6064885" cy="3498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446568"/>
            <a:ext cx="8421857" cy="3115340"/>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sz="1600" b="1" dirty="0">
                <a:solidFill>
                  <a:srgbClr val="374151"/>
                </a:solidFill>
                <a:latin typeface="+mj-lt"/>
                <a:cs typeface="Times New Roman" panose="02020603050405020304" pitchFamily="18" charset="0"/>
              </a:rPr>
              <a:t>	</a:t>
            </a:r>
            <a:r>
              <a:rPr lang="en-US" sz="1800" b="1" dirty="0">
                <a:solidFill>
                  <a:schemeClr val="tx1"/>
                </a:solidFill>
              </a:rPr>
              <a:t>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a:t>
            </a:r>
            <a:br>
              <a:rPr lang="en-US" b="0" i="0" dirty="0">
                <a:solidFill>
                  <a:schemeClr val="tx1"/>
                </a:solidFill>
                <a:effectLst/>
                <a:latin typeface="Söhne"/>
              </a:rPr>
            </a:br>
            <a:endParaRPr lang="en-US" b="0" i="0" dirty="0">
              <a:solidFill>
                <a:schemeClr val="tx1"/>
              </a:solidFill>
              <a:effectLst/>
              <a:latin typeface="Söh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52387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IN" sz="1600" b="1" dirty="0">
                <a:solidFill>
                  <a:srgbClr val="213163"/>
                </a:solidFill>
              </a:rPr>
            </a:br>
            <a:r>
              <a:rPr lang="en-IN" sz="1600" b="1" dirty="0">
                <a:solidFill>
                  <a:schemeClr val="tx1"/>
                </a:solidFill>
              </a:rPr>
              <a:t>	</a:t>
            </a:r>
            <a:r>
              <a:rPr lang="en-US" sz="1800" b="1" dirty="0">
                <a:solidFill>
                  <a:schemeClr val="tx1"/>
                </a:solidFill>
              </a:rPr>
              <a:t>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
        <p:nvSpPr>
          <p:cNvPr id="5" name="Rectangle 2"/>
          <p:cNvSpPr>
            <a:spLocks noChangeArrowheads="1"/>
          </p:cNvSpPr>
          <p:nvPr/>
        </p:nvSpPr>
        <p:spPr bwMode="auto">
          <a:xfrm>
            <a:off x="0" y="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52400" y="1524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p:cNvSpPr txBox="1"/>
          <p:nvPr/>
        </p:nvSpPr>
        <p:spPr>
          <a:xfrm>
            <a:off x="86567" y="738479"/>
            <a:ext cx="4583016" cy="523220"/>
          </a:xfrm>
          <a:prstGeom prst="rect">
            <a:avLst/>
          </a:prstGeom>
          <a:noFill/>
        </p:spPr>
        <p:txBody>
          <a:bodyPr wrap="square">
            <a:spAutoFit/>
          </a:bodyPr>
          <a:lstStyle/>
          <a:p>
            <a:r>
              <a:rPr lang="en-IN" sz="1400" b="1" dirty="0">
                <a:solidFill>
                  <a:srgbClr val="213163"/>
                </a:solidFill>
              </a:rPr>
              <a:t>Abstract:</a:t>
            </a:r>
            <a:endParaRPr lang="en-IN" sz="1400" b="1" dirty="0">
              <a:solidFill>
                <a:srgbClr val="213163"/>
              </a:solidFill>
            </a:endParaRPr>
          </a:p>
          <a:p>
            <a:r>
              <a:rPr lang="en-IN" sz="1400" b="1" dirty="0">
                <a:solidFill>
                  <a:srgbClr val="213163"/>
                </a:solidFill>
              </a:rPr>
              <a:t> </a:t>
            </a:r>
            <a:endParaRPr lang="en-IN" dirty="0"/>
          </a:p>
        </p:txBody>
      </p:sp>
      <p:sp>
        <p:nvSpPr>
          <p:cNvPr id="18" name="Rectangle 13"/>
          <p:cNvSpPr>
            <a:spLocks noChangeArrowheads="1"/>
          </p:cNvSpPr>
          <p:nvPr/>
        </p:nvSpPr>
        <p:spPr bwMode="auto">
          <a:xfrm>
            <a:off x="552745" y="714305"/>
            <a:ext cx="7797209" cy="324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tx1"/>
                </a:solidFill>
                <a:effectLst/>
                <a:latin typeface="Arial" panose="020B0604020202020204" pitchFamily="34" charset="0"/>
              </a:rPr>
              <a:t>"Our car rental website offers a seamless and personalized experience, allowing users to easily select their preferred vehicle based on their specific needs and preferences."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tx1"/>
                </a:solidFill>
                <a:effectLst/>
                <a:latin typeface="Arial" panose="020B0604020202020204" pitchFamily="34" charset="0"/>
              </a:rPr>
              <a:t>"With flexible booking options, transparent pricing, and 24/7 customer support, we strive to provide convenience and peace of mind to every customer."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tx1"/>
                </a:solidFill>
                <a:effectLst/>
                <a:latin typeface="Arial" panose="020B0604020202020204" pitchFamily="34" charset="0"/>
              </a:rPr>
              <a:t>"Through user reviews, loyalty programs, and integration with GPS navigation, we aim to foster trust, loyalty, and satisfaction among our valued clientele."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4"/>
          <p:cNvSpPr>
            <a:spLocks noChangeArrowheads="1"/>
          </p:cNvSpPr>
          <p:nvPr/>
        </p:nvSpPr>
        <p:spPr bwMode="auto">
          <a:xfrm>
            <a:off x="304800" y="3048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4977" y="618334"/>
            <a:ext cx="7761340" cy="46235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rgbClr val="213163"/>
                </a:solidFill>
              </a:rPr>
            </a:br>
            <a:r>
              <a:rPr lang="en-IN" sz="1600" b="1" dirty="0">
                <a:solidFill>
                  <a:schemeClr val="tx1"/>
                </a:solidFill>
              </a:rPr>
              <a:t>	</a:t>
            </a:r>
            <a:r>
              <a:rPr lang="en-US" sz="1800" b="1" dirty="0">
                <a:solidFill>
                  <a:schemeClr val="tx1"/>
                </a:solidFill>
              </a:rPr>
              <a:t>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7790224" cy="367721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a:t>
            </a:r>
            <a:endParaRPr lang="en-US" sz="1800" b="1" dirty="0">
              <a:solidFill>
                <a:schemeClr val="tx1"/>
              </a:solidFill>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7990" y="742758"/>
            <a:ext cx="8289954" cy="38959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a:t>
            </a:r>
            <a:endParaRPr lang="en-US" sz="1800" b="1" dirty="0">
              <a:solidFill>
                <a:schemeClr val="tx1"/>
              </a:solidFill>
            </a:endParaRPr>
          </a:p>
        </p:txBody>
      </p:sp>
      <p:sp>
        <p:nvSpPr>
          <p:cNvPr id="11" name="TextBox 10"/>
          <p:cNvSpPr txBox="1"/>
          <p:nvPr/>
        </p:nvSpPr>
        <p:spPr>
          <a:xfrm>
            <a:off x="2711612" y="1803969"/>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40176"/>
            <a:ext cx="8017933" cy="4292600"/>
          </a:xfrm>
          <a:prstGeom prst="rect">
            <a:avLst/>
          </a:prstGeom>
          <a:noFill/>
        </p:spPr>
        <p:txBody>
          <a:bodyPr wrap="square">
            <a:spAutoFit/>
          </a:bodyPr>
          <a:lstStyle/>
          <a:p>
            <a:pPr marL="457200" lvl="1" algn="l">
              <a:lnSpc>
                <a:spcPct val="150000"/>
              </a:lnSpc>
            </a:pPr>
            <a:r>
              <a:rPr lang="en-US" b="0" i="0" dirty="0">
                <a:solidFill>
                  <a:srgbClr val="374151"/>
                </a:solidFill>
                <a:effectLst/>
                <a:latin typeface="+mn-lt"/>
                <a:cs typeface="Times New Roman" panose="02020603050405020304" pitchFamily="18" charset="0"/>
              </a:rPr>
              <a:t>Creating a Next Gen Employability program for a car rentals website involves several components:</a:t>
            </a:r>
            <a:endParaRPr lang="en-US" b="0" i="0" dirty="0">
              <a:solidFill>
                <a:srgbClr val="374151"/>
              </a:solidFill>
              <a:effectLst/>
              <a:latin typeface="+mn-lt"/>
              <a:cs typeface="Times New Roman" panose="02020603050405020304" pitchFamily="18" charset="0"/>
            </a:endParaRPr>
          </a:p>
          <a:p>
            <a:pPr marL="457200" lvl="1" algn="l">
              <a:lnSpc>
                <a:spcPct val="150000"/>
              </a:lnSpc>
            </a:pPr>
            <a:r>
              <a:rPr lang="en-US" dirty="0">
                <a:solidFill>
                  <a:srgbClr val="374151"/>
                </a:solidFill>
                <a:latin typeface="+mn-lt"/>
                <a:cs typeface="Times New Roman" panose="02020603050405020304" pitchFamily="18" charset="0"/>
              </a:rPr>
              <a:t>	</a:t>
            </a:r>
            <a:r>
              <a:rPr lang="en-US" b="0" i="0" dirty="0">
                <a:solidFill>
                  <a:srgbClr val="374151"/>
                </a:solidFill>
                <a:effectLst/>
                <a:latin typeface="+mn-lt"/>
                <a:cs typeface="Times New Roman" panose="02020603050405020304" pitchFamily="18" charset="0"/>
              </a:rPr>
              <a:t>Skill Development: Identify key skills required for roles within the company, such as customer service, sales, vehicle maintenance, and administration.</a:t>
            </a:r>
            <a:endParaRPr lang="en-US" b="0" i="0" dirty="0">
              <a:solidFill>
                <a:srgbClr val="374151"/>
              </a:solidFill>
              <a:effectLst/>
              <a:latin typeface="+mn-lt"/>
              <a:cs typeface="Times New Roman" panose="02020603050405020304" pitchFamily="18" charset="0"/>
            </a:endParaRPr>
          </a:p>
          <a:p>
            <a:pPr marL="457200" lvl="1" algn="l">
              <a:lnSpc>
                <a:spcPct val="150000"/>
              </a:lnSpc>
            </a:pPr>
            <a:r>
              <a:rPr lang="en-US" dirty="0">
                <a:solidFill>
                  <a:srgbClr val="374151"/>
                </a:solidFill>
                <a:latin typeface="+mn-lt"/>
                <a:cs typeface="Times New Roman" panose="02020603050405020304" pitchFamily="18" charset="0"/>
              </a:rPr>
              <a:t>	</a:t>
            </a:r>
            <a:endParaRPr lang="en-US" dirty="0">
              <a:solidFill>
                <a:srgbClr val="374151"/>
              </a:solidFill>
              <a:latin typeface="+mn-lt"/>
              <a:cs typeface="Times New Roman" panose="02020603050405020304" pitchFamily="18" charset="0"/>
            </a:endParaRPr>
          </a:p>
          <a:p>
            <a:pPr marL="457200" lvl="1" algn="l">
              <a:lnSpc>
                <a:spcPct val="150000"/>
              </a:lnSpc>
            </a:pPr>
            <a:r>
              <a:rPr lang="en-US" b="0" i="0" dirty="0">
                <a:solidFill>
                  <a:srgbClr val="374151"/>
                </a:solidFill>
                <a:effectLst/>
                <a:latin typeface="+mn-lt"/>
                <a:cs typeface="Times New Roman" panose="02020603050405020304" pitchFamily="18" charset="0"/>
              </a:rPr>
              <a:t>Training Modules: Develop training modules focusing on these skills, including both theoretical knowledge and practical application.</a:t>
            </a:r>
            <a:endParaRPr lang="en-US" b="0" i="0" dirty="0">
              <a:solidFill>
                <a:srgbClr val="374151"/>
              </a:solidFill>
              <a:effectLst/>
              <a:latin typeface="+mn-lt"/>
              <a:cs typeface="Times New Roman" panose="02020603050405020304" pitchFamily="18" charset="0"/>
            </a:endParaRPr>
          </a:p>
          <a:p>
            <a:pPr marL="457200" lvl="1" algn="l">
              <a:lnSpc>
                <a:spcPct val="150000"/>
              </a:lnSpc>
            </a:pPr>
            <a:endParaRPr lang="en-US" b="0" i="0" dirty="0">
              <a:solidFill>
                <a:srgbClr val="374151"/>
              </a:solidFill>
              <a:effectLst/>
              <a:latin typeface="+mn-lt"/>
              <a:cs typeface="Times New Roman" panose="02020603050405020304" pitchFamily="18" charset="0"/>
            </a:endParaRPr>
          </a:p>
          <a:p>
            <a:pPr marL="457200" lvl="1" algn="l">
              <a:lnSpc>
                <a:spcPct val="150000"/>
              </a:lnSpc>
            </a:pPr>
            <a:r>
              <a:rPr lang="en-US" b="0" i="0" dirty="0">
                <a:solidFill>
                  <a:srgbClr val="374151"/>
                </a:solidFill>
                <a:effectLst/>
                <a:latin typeface="+mn-lt"/>
                <a:cs typeface="Times New Roman" panose="02020603050405020304" pitchFamily="18" charset="0"/>
              </a:rPr>
              <a:t>Technology Integration: Incorporate training on using the car rentals application effectively, including booking management, vehicle tracking, and customer communication features.</a:t>
            </a:r>
            <a:endParaRPr lang="en-US" b="0" i="0" dirty="0">
              <a:solidFill>
                <a:srgbClr val="374151"/>
              </a:solidFill>
              <a:effectLst/>
              <a:latin typeface="+mn-lt"/>
              <a:cs typeface="Times New Roman" panose="02020603050405020304" pitchFamily="18" charset="0"/>
            </a:endParaRPr>
          </a:p>
          <a:p>
            <a:pPr marL="457200" lvl="1" algn="l">
              <a:lnSpc>
                <a:spcPct val="150000"/>
              </a:lnSpc>
            </a:pPr>
            <a:endParaRPr lang="en-US" b="0" i="0" dirty="0">
              <a:solidFill>
                <a:srgbClr val="374151"/>
              </a:solidFill>
              <a:effectLst/>
              <a:latin typeface="+mn-lt"/>
              <a:cs typeface="Times New Roman" panose="02020603050405020304" pitchFamily="18" charset="0"/>
            </a:endParaRPr>
          </a:p>
          <a:p>
            <a:pPr marL="457200" lvl="1" algn="l">
              <a:lnSpc>
                <a:spcPct val="150000"/>
              </a:lnSpc>
            </a:pPr>
            <a:r>
              <a:rPr lang="en-US" b="0" i="0" dirty="0">
                <a:solidFill>
                  <a:srgbClr val="374151"/>
                </a:solidFill>
                <a:effectLst/>
                <a:latin typeface="+mn-lt"/>
                <a:cs typeface="Times New Roman" panose="02020603050405020304" pitchFamily="18" charset="0"/>
              </a:rPr>
              <a:t>Soft Skills: Include training on soft skills like communication, problem-solving, teamwork, and adaptability, essential for success in any role.</a:t>
            </a:r>
            <a:endParaRPr lang="en-US" b="0" i="0" dirty="0">
              <a:solidFill>
                <a:srgbClr val="374151"/>
              </a:solidFill>
              <a:effectLst/>
              <a:latin typeface="+mn-lt"/>
              <a:cs typeface="Times New Roman" panose="02020603050405020304" pitchFamily="18" charset="0"/>
            </a:endParaRPr>
          </a:p>
        </p:txBody>
      </p:sp>
      <p:cxnSp>
        <p:nvCxnSpPr>
          <p:cNvPr id="2" name="Straight Connector 1"/>
          <p:cNvCxnSpPr/>
          <p:nvPr/>
        </p:nvCxnSpPr>
        <p:spPr>
          <a:xfrm>
            <a:off x="-138223" y="5007651"/>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856" y="603780"/>
            <a:ext cx="8825023" cy="4109330"/>
          </a:xfrm>
          <a:prstGeom prst="rect">
            <a:avLst/>
          </a:prstGeom>
          <a:noFill/>
        </p:spPr>
        <p:txBody>
          <a:bodyPr wrap="square">
            <a:spAutoFit/>
          </a:bodyPr>
          <a:lstStyle/>
          <a:p>
            <a:pPr marL="457200" lvl="1" algn="l">
              <a:lnSpc>
                <a:spcPct val="150000"/>
              </a:lnSpc>
            </a:pPr>
            <a:r>
              <a:rPr lang="en-US" sz="1600" b="0" i="0" dirty="0">
                <a:solidFill>
                  <a:srgbClr val="374151"/>
                </a:solidFill>
                <a:effectLst/>
                <a:latin typeface="+mn-lt"/>
                <a:cs typeface="Times New Roman" panose="02020603050405020304" pitchFamily="18" charset="0"/>
              </a:rPr>
              <a:t>Mentorship Program: Pair new hires with experienced employees to provide guidance and support throughout their training period</a:t>
            </a:r>
            <a:endParaRPr lang="en-US" sz="1600" b="0" i="0" dirty="0">
              <a:solidFill>
                <a:srgbClr val="374151"/>
              </a:solidFill>
              <a:effectLst/>
              <a:latin typeface="+mn-lt"/>
              <a:cs typeface="Times New Roman" panose="02020603050405020304" pitchFamily="18" charset="0"/>
            </a:endParaRPr>
          </a:p>
          <a:p>
            <a:pPr marL="457200" lvl="1" algn="l">
              <a:lnSpc>
                <a:spcPct val="150000"/>
              </a:lnSpc>
            </a:pPr>
            <a:r>
              <a:rPr lang="en-US" sz="1600" b="0" i="0" dirty="0">
                <a:solidFill>
                  <a:srgbClr val="374151"/>
                </a:solidFill>
                <a:effectLst/>
                <a:latin typeface="+mn-lt"/>
                <a:cs typeface="Times New Roman" panose="02020603050405020304" pitchFamily="18" charset="0"/>
              </a:rPr>
              <a:t>.	Assessment and Feedback: Implement regular assessments to track progress and provide constructive feedback to employees, helping them improve continuously. Career Path Development: Offer opportunities for advancement within the company, with clear pathways and development plans for employees to progress in their careers.</a:t>
            </a:r>
            <a:endParaRPr lang="en-US" sz="1600" b="0" i="0" dirty="0">
              <a:solidFill>
                <a:srgbClr val="374151"/>
              </a:solidFill>
              <a:effectLst/>
              <a:latin typeface="+mn-lt"/>
              <a:cs typeface="Times New Roman" panose="02020603050405020304" pitchFamily="18" charset="0"/>
            </a:endParaRPr>
          </a:p>
          <a:p>
            <a:pPr marL="457200" lvl="1" algn="l">
              <a:lnSpc>
                <a:spcPct val="150000"/>
              </a:lnSpc>
            </a:pPr>
            <a:r>
              <a:rPr lang="en-US" sz="1600" b="0" i="0" dirty="0">
                <a:solidFill>
                  <a:srgbClr val="374151"/>
                </a:solidFill>
                <a:effectLst/>
                <a:latin typeface="+mn-lt"/>
                <a:cs typeface="Times New Roman" panose="02020603050405020304" pitchFamily="18" charset="0"/>
              </a:rPr>
              <a:t>Continuous Learning: Encourage a culture of continuous learning and skill development through ongoing training sessions, workshops, and access to online resources.</a:t>
            </a:r>
            <a:endParaRPr lang="en-US" sz="1600" b="0" i="0" dirty="0">
              <a:solidFill>
                <a:srgbClr val="374151"/>
              </a:solidFill>
              <a:effectLst/>
              <a:latin typeface="+mn-lt"/>
              <a:cs typeface="Times New Roman" panose="02020603050405020304" pitchFamily="18" charset="0"/>
            </a:endParaRPr>
          </a:p>
          <a:p>
            <a:pPr marL="457200" lvl="1" algn="l">
              <a:lnSpc>
                <a:spcPct val="150000"/>
              </a:lnSpc>
            </a:pPr>
            <a:r>
              <a:rPr lang="en-US" sz="1600" b="0" i="0" dirty="0">
                <a:solidFill>
                  <a:srgbClr val="374151"/>
                </a:solidFill>
                <a:effectLst/>
                <a:latin typeface="+mn-lt"/>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 overall success</a:t>
            </a:r>
            <a:endParaRPr lang="en-US" sz="1600" b="0" i="0" dirty="0">
              <a:solidFill>
                <a:srgbClr val="374151"/>
              </a:solidFill>
              <a:effectLst/>
              <a:latin typeface="+mn-lt"/>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5579</Words>
  <Application>WPS Presentation</Application>
  <PresentationFormat>On-screen Show (16:9)</PresentationFormat>
  <Paragraphs>102</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Söhne</vt:lpstr>
      <vt:lpstr>Times New Roman</vt:lpstr>
      <vt:lpstr>Microsoft YaHei</vt:lpstr>
      <vt:lpstr>Arial Unicode MS</vt:lpstr>
      <vt:lpstr>Simple Light</vt:lpstr>
      <vt:lpstr>PowerPoint 演示文稿</vt:lpstr>
      <vt:lpstr>PowerPoint 演示文稿</vt:lpstr>
      <vt:lpstr>PowerPoint 演示文稿</vt:lpstr>
      <vt:lpstr>Problem Statement  	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vt:lpstr>
      <vt:lpstr>Project Overview  	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vt:lpstr>
      <vt:lpstr>Proposed Solution  	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vt:lpstr>
      <vt:lpstr>PowerPoint 演示文稿</vt:lpstr>
      <vt:lpstr>PowerPoint 演示文稿</vt:lpstr>
      <vt:lpstr>Technology Used</vt:lpstr>
      <vt:lpstr>Modelling &amp; Results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vt:lpstr>
      <vt:lpstr>Homepage</vt:lpstr>
      <vt:lpstr>About-Us-Page</vt:lpstr>
      <vt:lpstr>Service-Page</vt:lpstr>
      <vt:lpstr>Departments-Page</vt:lpstr>
      <vt:lpstr>Blog-Page</vt:lpstr>
      <vt:lpstr>Future Enhancements:  	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 </vt:lpstr>
      <vt:lpstr>Conclusion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reena</cp:lastModifiedBy>
  <cp:revision>8</cp:revision>
  <dcterms:created xsi:type="dcterms:W3CDTF">2024-04-12T14:01:49Z</dcterms:created>
  <dcterms:modified xsi:type="dcterms:W3CDTF">2024-04-12T14:57:18Z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2E7EBB93B7174A9BA787F6355D8A81CB_13</vt:lpwstr>
  </property>
  <property fmtid="{D5CDD505-2E9C-101B-9397-08002B2CF9AE}" pid="4" name="KSOProductBuildVer">
    <vt:lpwstr>1033-12.2.0.16731</vt:lpwstr>
  </property>
</Properties>
</file>